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Source Code Pro"/>
      <p:regular r:id="rId17"/>
      <p:bold r:id="rId18"/>
      <p:italic r:id="rId19"/>
      <p:boldItalic r:id="rId20"/>
    </p:embeddedFont>
    <p:embeddedFont>
      <p:font typeface="Oswald"/>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ourceCodePro-boldItalic.fntdata"/><Relationship Id="rId11" Type="http://schemas.openxmlformats.org/officeDocument/2006/relationships/slide" Target="slides/slide6.xml"/><Relationship Id="rId22" Type="http://schemas.openxmlformats.org/officeDocument/2006/relationships/font" Target="fonts/Oswald-bold.fntdata"/><Relationship Id="rId10" Type="http://schemas.openxmlformats.org/officeDocument/2006/relationships/slide" Target="slides/slide5.xml"/><Relationship Id="rId21" Type="http://schemas.openxmlformats.org/officeDocument/2006/relationships/font" Target="fonts/Oswald-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SourceCodePro-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SourceCodePro-italic.fntdata"/><Relationship Id="rId6" Type="http://schemas.openxmlformats.org/officeDocument/2006/relationships/slide" Target="slides/slide1.xml"/><Relationship Id="rId18" Type="http://schemas.openxmlformats.org/officeDocument/2006/relationships/font" Target="fonts/SourceCodePr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a2bca068ac_0_8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a2bca068ac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6f80d1ff_0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6f80d1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 Point of interest and purpose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c6f80d1ff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6f80d1f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Data collection process</a:t>
            </a:r>
            <a:endParaRPr/>
          </a:p>
          <a:p>
            <a:pPr indent="0" lvl="0" marL="0" rtl="0" algn="l">
              <a:spcBef>
                <a:spcPts val="0"/>
              </a:spcBef>
              <a:spcAft>
                <a:spcPts val="0"/>
              </a:spcAft>
              <a:buNone/>
            </a:pPr>
            <a:r>
              <a:rPr lang="en"/>
              <a:t>○ How you found your dataset(s)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found dataset by searching Health.gov for data relating to cosmetics. We also wanted to find a site that contained an abundance of information about cosmetic ingredients which led us to cosmeticsinfo.org. Lastly we searched for data about organic products which can be found in the Makeup API.</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a2bca068ac_0_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a2bca068a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0"/>
              </a:spcAft>
              <a:buNone/>
            </a:pPr>
            <a:r>
              <a:rPr lang="en" sz="900">
                <a:solidFill>
                  <a:srgbClr val="424242"/>
                </a:solidFill>
                <a:latin typeface="Source Code Pro"/>
                <a:ea typeface="Source Code Pro"/>
                <a:cs typeface="Source Code Pro"/>
                <a:sym typeface="Source Code Pro"/>
              </a:rPr>
              <a:t>○ Data cleaning process</a:t>
            </a:r>
            <a:endParaRPr sz="900">
              <a:solidFill>
                <a:srgbClr val="424242"/>
              </a:solidFill>
              <a:latin typeface="Source Code Pro"/>
              <a:ea typeface="Source Code Pro"/>
              <a:cs typeface="Source Code Pro"/>
              <a:sym typeface="Source Code Pro"/>
            </a:endParaRPr>
          </a:p>
          <a:p>
            <a:pPr indent="0" lvl="0" marL="0" rtl="0" algn="l">
              <a:lnSpc>
                <a:spcPct val="115000"/>
              </a:lnSpc>
              <a:spcBef>
                <a:spcPts val="1200"/>
              </a:spcBef>
              <a:spcAft>
                <a:spcPts val="0"/>
              </a:spcAft>
              <a:buClr>
                <a:schemeClr val="dk1"/>
              </a:buClr>
              <a:buSzPts val="1100"/>
              <a:buFont typeface="Arial"/>
              <a:buNone/>
            </a:pPr>
            <a:r>
              <a:t/>
            </a:r>
            <a:endParaRPr sz="900">
              <a:solidFill>
                <a:srgbClr val="424242"/>
              </a:solidFill>
              <a:latin typeface="Source Code Pro"/>
              <a:ea typeface="Source Code Pro"/>
              <a:cs typeface="Source Code Pro"/>
              <a:sym typeface="Source Code Pro"/>
            </a:endParaRPr>
          </a:p>
          <a:p>
            <a:pPr indent="0" lvl="0" marL="0" rtl="0" algn="l">
              <a:lnSpc>
                <a:spcPct val="115000"/>
              </a:lnSpc>
              <a:spcBef>
                <a:spcPts val="1200"/>
              </a:spcBef>
              <a:spcAft>
                <a:spcPts val="0"/>
              </a:spcAft>
              <a:buClr>
                <a:schemeClr val="dk1"/>
              </a:buClr>
              <a:buSzPts val="1100"/>
              <a:buFont typeface="Arial"/>
              <a:buNone/>
            </a:pPr>
            <a:r>
              <a:t/>
            </a:r>
            <a:endParaRPr sz="900">
              <a:solidFill>
                <a:srgbClr val="424242"/>
              </a:solidFill>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t/>
            </a:r>
            <a:endParaRPr sz="900">
              <a:solidFill>
                <a:srgbClr val="424242"/>
              </a:solidFill>
              <a:latin typeface="Source Code Pro"/>
              <a:ea typeface="Source Code Pro"/>
              <a:cs typeface="Source Code Pro"/>
              <a:sym typeface="Source Code Pro"/>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a2bca068ac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a2bca068a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0"/>
              </a:spcAft>
              <a:buNone/>
            </a:pPr>
            <a:r>
              <a:rPr lang="en" sz="900">
                <a:solidFill>
                  <a:srgbClr val="424242"/>
                </a:solidFill>
                <a:latin typeface="Source Code Pro"/>
                <a:ea typeface="Source Code Pro"/>
                <a:cs typeface="Source Code Pro"/>
                <a:sym typeface="Source Code Pro"/>
              </a:rPr>
              <a:t>○ Data cleaning process</a:t>
            </a:r>
            <a:endParaRPr sz="900">
              <a:solidFill>
                <a:srgbClr val="424242"/>
              </a:solidFill>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rPr lang="en" sz="900">
                <a:solidFill>
                  <a:srgbClr val="424242"/>
                </a:solidFill>
                <a:latin typeface="Source Code Pro"/>
                <a:ea typeface="Source Code Pro"/>
                <a:cs typeface="Source Code Pro"/>
                <a:sym typeface="Source Code Pro"/>
              </a:rPr>
              <a:t>had to make sure I </a:t>
            </a:r>
            <a:r>
              <a:rPr lang="en" sz="900">
                <a:solidFill>
                  <a:srgbClr val="424242"/>
                </a:solidFill>
                <a:latin typeface="Source Code Pro"/>
                <a:ea typeface="Source Code Pro"/>
                <a:cs typeface="Source Code Pro"/>
                <a:sym typeface="Source Code Pro"/>
              </a:rPr>
              <a:t>wasn't</a:t>
            </a:r>
            <a:r>
              <a:rPr lang="en" sz="900">
                <a:solidFill>
                  <a:srgbClr val="424242"/>
                </a:solidFill>
                <a:latin typeface="Source Code Pro"/>
                <a:ea typeface="Source Code Pro"/>
                <a:cs typeface="Source Code Pro"/>
                <a:sym typeface="Source Code Pro"/>
              </a:rPr>
              <a:t> doing too many requests on the site for ethical standards.</a:t>
            </a:r>
            <a:endParaRPr sz="900">
              <a:solidFill>
                <a:srgbClr val="424242"/>
              </a:solidFill>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t/>
            </a:r>
            <a:endParaRPr sz="900">
              <a:solidFill>
                <a:srgbClr val="424242"/>
              </a:solidFill>
              <a:latin typeface="Source Code Pro"/>
              <a:ea typeface="Source Code Pro"/>
              <a:cs typeface="Source Code Pro"/>
              <a:sym typeface="Source Code Pro"/>
            </a:endParaRPr>
          </a:p>
          <a:p>
            <a:pPr indent="0" lvl="0" marL="0" rtl="0" algn="l">
              <a:lnSpc>
                <a:spcPct val="115000"/>
              </a:lnSpc>
              <a:spcBef>
                <a:spcPts val="1200"/>
              </a:spcBef>
              <a:spcAft>
                <a:spcPts val="0"/>
              </a:spcAft>
              <a:buNone/>
            </a:pPr>
            <a:r>
              <a:t/>
            </a:r>
            <a:endParaRPr sz="900">
              <a:solidFill>
                <a:srgbClr val="424242"/>
              </a:solidFill>
              <a:latin typeface="Source Code Pro"/>
              <a:ea typeface="Source Code Pro"/>
              <a:cs typeface="Source Code Pro"/>
              <a:sym typeface="Source Code Pro"/>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a2bca068ac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a2bca068a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424242"/>
                </a:solidFill>
                <a:latin typeface="Source Code Pro"/>
                <a:ea typeface="Source Code Pro"/>
                <a:cs typeface="Source Code Pro"/>
                <a:sym typeface="Source Code Pro"/>
              </a:rPr>
              <a:t>added a percent discontinued column to put in perspective how much the proportion of products that contain that chemical have been discontinued. </a:t>
            </a:r>
            <a:endParaRPr sz="1000">
              <a:solidFill>
                <a:srgbClr val="424242"/>
              </a:solidFill>
              <a:latin typeface="Source Code Pro"/>
              <a:ea typeface="Source Code Pro"/>
              <a:cs typeface="Source Code Pro"/>
              <a:sym typeface="Source Code Pro"/>
            </a:endParaRPr>
          </a:p>
          <a:p>
            <a:pPr indent="0" lvl="0" marL="0" rtl="0" algn="l">
              <a:spcBef>
                <a:spcPts val="16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a2bca068ac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a2bca068a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a2bca068ac_0_4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a2bca068a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FC5E8"/>
        </a:solidFill>
      </p:bgPr>
    </p:bg>
    <p:spTree>
      <p:nvGrpSpPr>
        <p:cNvPr id="61" name="Shape 61"/>
        <p:cNvGrpSpPr/>
        <p:nvPr/>
      </p:nvGrpSpPr>
      <p:grpSpPr>
        <a:xfrm>
          <a:off x="0" y="0"/>
          <a:ext cx="0" cy="0"/>
          <a:chOff x="0" y="0"/>
          <a:chExt cx="0" cy="0"/>
        </a:xfrm>
      </p:grpSpPr>
      <p:sp>
        <p:nvSpPr>
          <p:cNvPr id="62" name="Google Shape;62;p13"/>
          <p:cNvSpPr txBox="1"/>
          <p:nvPr>
            <p:ph type="title"/>
          </p:nvPr>
        </p:nvSpPr>
        <p:spPr>
          <a:xfrm>
            <a:off x="490250" y="528900"/>
            <a:ext cx="62178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t>Chemicals In </a:t>
            </a:r>
            <a:endParaRPr sz="4500"/>
          </a:p>
          <a:p>
            <a:pPr indent="0" lvl="0" marL="0" rtl="0" algn="l">
              <a:spcBef>
                <a:spcPts val="0"/>
              </a:spcBef>
              <a:spcAft>
                <a:spcPts val="0"/>
              </a:spcAft>
              <a:buNone/>
            </a:pPr>
            <a:r>
              <a:rPr lang="en" sz="4500"/>
              <a:t>Cosmetics</a:t>
            </a:r>
            <a:endParaRPr sz="4500"/>
          </a:p>
        </p:txBody>
      </p:sp>
      <p:sp>
        <p:nvSpPr>
          <p:cNvPr id="63" name="Google Shape;63;p13"/>
          <p:cNvSpPr txBox="1"/>
          <p:nvPr>
            <p:ph idx="4294967295" type="subTitle"/>
          </p:nvPr>
        </p:nvSpPr>
        <p:spPr>
          <a:xfrm>
            <a:off x="490250" y="3422250"/>
            <a:ext cx="8282400" cy="1260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chemeClr val="accent1"/>
              </a:solidFill>
            </a:endParaRPr>
          </a:p>
          <a:p>
            <a:pPr indent="0" lvl="0" marL="0" rtl="0" algn="l">
              <a:lnSpc>
                <a:spcPct val="100000"/>
              </a:lnSpc>
              <a:spcBef>
                <a:spcPts val="0"/>
              </a:spcBef>
              <a:spcAft>
                <a:spcPts val="0"/>
              </a:spcAft>
              <a:buNone/>
            </a:pPr>
            <a:r>
              <a:rPr lang="en">
                <a:solidFill>
                  <a:schemeClr val="accent1"/>
                </a:solidFill>
              </a:rPr>
              <a:t>By Etienne Batiste</a:t>
            </a:r>
            <a:endParaRPr>
              <a:solidFill>
                <a:schemeClr val="accent1"/>
              </a:solidFill>
            </a:endParaRPr>
          </a:p>
          <a:p>
            <a:pPr indent="0" lvl="0" marL="0" rtl="0" algn="l">
              <a:lnSpc>
                <a:spcPct val="100000"/>
              </a:lnSpc>
              <a:spcBef>
                <a:spcPts val="0"/>
              </a:spcBef>
              <a:spcAft>
                <a:spcPts val="0"/>
              </a:spcAft>
              <a:buNone/>
            </a:pPr>
            <a:r>
              <a:rPr lang="en">
                <a:solidFill>
                  <a:schemeClr val="accent1"/>
                </a:solidFill>
              </a:rPr>
              <a:t>CS 2316</a:t>
            </a:r>
            <a:endParaRPr>
              <a:solidFill>
                <a:schemeClr val="accent1"/>
              </a:solidFill>
            </a:endParaRPr>
          </a:p>
          <a:p>
            <a:pPr indent="0" lvl="0" marL="0" rtl="0" algn="l">
              <a:lnSpc>
                <a:spcPct val="100000"/>
              </a:lnSpc>
              <a:spcBef>
                <a:spcPts val="0"/>
              </a:spcBef>
              <a:spcAft>
                <a:spcPts val="0"/>
              </a:spcAft>
              <a:buNone/>
            </a:pPr>
            <a:r>
              <a:rPr lang="en">
                <a:solidFill>
                  <a:schemeClr val="accent1"/>
                </a:solidFill>
              </a:rPr>
              <a:t>Fall 2020</a:t>
            </a:r>
            <a:endParaRPr>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300500" y="5827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a:t>
            </a:r>
            <a:endParaRPr/>
          </a:p>
        </p:txBody>
      </p:sp>
      <p:sp>
        <p:nvSpPr>
          <p:cNvPr id="142" name="Google Shape;142;p22"/>
          <p:cNvSpPr txBox="1"/>
          <p:nvPr>
            <p:ph idx="1" type="body"/>
          </p:nvPr>
        </p:nvSpPr>
        <p:spPr>
          <a:xfrm>
            <a:off x="159300" y="1503900"/>
            <a:ext cx="8480400" cy="2950800"/>
          </a:xfrm>
          <a:prstGeom prst="rect">
            <a:avLst/>
          </a:prstGeom>
        </p:spPr>
        <p:txBody>
          <a:bodyPr anchorCtr="0" anchor="t" bIns="91425" lIns="91425" spcFirstLastPara="1" rIns="91425" wrap="square" tIns="91425">
            <a:noAutofit/>
          </a:bodyPr>
          <a:lstStyle/>
          <a:p>
            <a:pPr indent="-298450" lvl="0" marL="228600" rtl="0" algn="l">
              <a:spcBef>
                <a:spcPts val="0"/>
              </a:spcBef>
              <a:spcAft>
                <a:spcPts val="1600"/>
              </a:spcAft>
              <a:buSzPts val="1100"/>
              <a:buChar char="●"/>
            </a:pPr>
            <a:r>
              <a:rPr lang="en" sz="1100"/>
              <a:t>Visualization 1 shows the number of products that contain chemicals by product category. The insights it reveals is that “makeup products” overwhelming contain chemicals compared to, for example, baby products.</a:t>
            </a:r>
            <a:endParaRPr sz="1100"/>
          </a:p>
        </p:txBody>
      </p:sp>
      <p:pic>
        <p:nvPicPr>
          <p:cNvPr id="143" name="Google Shape;143;p22"/>
          <p:cNvPicPr preferRelativeResize="0"/>
          <p:nvPr/>
        </p:nvPicPr>
        <p:blipFill>
          <a:blip r:embed="rId3">
            <a:alphaModFix/>
          </a:blip>
          <a:stretch>
            <a:fillRect/>
          </a:stretch>
        </p:blipFill>
        <p:spPr>
          <a:xfrm>
            <a:off x="769875" y="2162725"/>
            <a:ext cx="7692897" cy="28680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FA8DC"/>
        </a:solidFill>
      </p:bgPr>
    </p:bg>
    <p:spTree>
      <p:nvGrpSpPr>
        <p:cNvPr id="147" name="Shape 147"/>
        <p:cNvGrpSpPr/>
        <p:nvPr/>
      </p:nvGrpSpPr>
      <p:grpSpPr>
        <a:xfrm>
          <a:off x="0" y="0"/>
          <a:ext cx="0" cy="0"/>
          <a:chOff x="0" y="0"/>
          <a:chExt cx="0" cy="0"/>
        </a:xfrm>
      </p:grpSpPr>
      <p:sp>
        <p:nvSpPr>
          <p:cNvPr id="148" name="Google Shape;148;p23"/>
          <p:cNvSpPr txBox="1"/>
          <p:nvPr>
            <p:ph type="title"/>
          </p:nvPr>
        </p:nvSpPr>
        <p:spPr>
          <a:xfrm>
            <a:off x="265500" y="1816950"/>
            <a:ext cx="4045200" cy="150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 and Conclusions</a:t>
            </a:r>
            <a:endParaRPr/>
          </a:p>
        </p:txBody>
      </p:sp>
      <p:sp>
        <p:nvSpPr>
          <p:cNvPr id="149" name="Google Shape;149;p23"/>
          <p:cNvSpPr txBox="1"/>
          <p:nvPr>
            <p:ph idx="2" type="body"/>
          </p:nvPr>
        </p:nvSpPr>
        <p:spPr>
          <a:xfrm>
            <a:off x="4969500" y="940200"/>
            <a:ext cx="3929100" cy="36951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AutoNum type="arabicPeriod"/>
            </a:pPr>
            <a:r>
              <a:rPr b="1" lang="en" sz="1400"/>
              <a:t>Titanium Dioxide is the most common chemical found in cosmetics that are being sold today.</a:t>
            </a:r>
            <a:endParaRPr b="1" sz="1400"/>
          </a:p>
          <a:p>
            <a:pPr indent="0" lvl="0" marL="457200" rtl="0" algn="l">
              <a:spcBef>
                <a:spcPts val="0"/>
              </a:spcBef>
              <a:spcAft>
                <a:spcPts val="0"/>
              </a:spcAft>
              <a:buNone/>
            </a:pPr>
            <a:r>
              <a:rPr lang="en" sz="1100"/>
              <a:t>However, our research suggests it is safe to use in small </a:t>
            </a:r>
            <a:r>
              <a:rPr lang="en" sz="1100"/>
              <a:t>quantities</a:t>
            </a:r>
            <a:r>
              <a:rPr lang="en" sz="1100"/>
              <a:t>.</a:t>
            </a:r>
            <a:endParaRPr sz="1100"/>
          </a:p>
          <a:p>
            <a:pPr indent="-317500" lvl="0" marL="457200" rtl="0" algn="l">
              <a:spcBef>
                <a:spcPts val="1600"/>
              </a:spcBef>
              <a:spcAft>
                <a:spcPts val="0"/>
              </a:spcAft>
              <a:buSzPts val="1400"/>
              <a:buAutoNum type="arabicPeriod"/>
            </a:pPr>
            <a:r>
              <a:rPr b="1" lang="en" sz="1400"/>
              <a:t>“The Body Shop” sells the most products found with these common chemicals.</a:t>
            </a:r>
            <a:endParaRPr b="1" sz="1400"/>
          </a:p>
          <a:p>
            <a:pPr indent="-317500" lvl="0" marL="457200" rtl="0" algn="l">
              <a:spcBef>
                <a:spcPts val="0"/>
              </a:spcBef>
              <a:spcAft>
                <a:spcPts val="0"/>
              </a:spcAft>
              <a:buSzPts val="1400"/>
              <a:buAutoNum type="arabicPeriod"/>
            </a:pPr>
            <a:r>
              <a:rPr b="1" lang="en" sz="1400"/>
              <a:t>The most commonly found chemicals in cosmetics sold today are safe.</a:t>
            </a:r>
            <a:endParaRPr b="1" sz="1400"/>
          </a:p>
          <a:p>
            <a:pPr indent="-317500" lvl="0" marL="457200" rtl="0" algn="l">
              <a:spcBef>
                <a:spcPts val="0"/>
              </a:spcBef>
              <a:spcAft>
                <a:spcPts val="0"/>
              </a:spcAft>
              <a:buSzPts val="1400"/>
              <a:buAutoNum type="arabicPeriod"/>
            </a:pPr>
            <a:r>
              <a:rPr b="1" lang="en" sz="1400"/>
              <a:t>The most common harmful chemical found in the data set was “</a:t>
            </a:r>
            <a:r>
              <a:rPr b="1" lang="en" sz="1400">
                <a:solidFill>
                  <a:srgbClr val="212121"/>
                </a:solidFill>
                <a:highlight>
                  <a:srgbClr val="FFFFFF"/>
                </a:highlight>
              </a:rPr>
              <a:t>Isopropyl alcohol” manufactured using strong acids.</a:t>
            </a:r>
            <a:endParaRPr b="1" sz="1400"/>
          </a:p>
          <a:p>
            <a:pPr indent="0" lvl="0" marL="0" rtl="0" algn="l">
              <a:spcBef>
                <a:spcPts val="0"/>
              </a:spcBef>
              <a:spcAft>
                <a:spcPts val="1600"/>
              </a:spcAft>
              <a:buNone/>
            </a:pPr>
            <a:r>
              <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the Project</a:t>
            </a:r>
            <a:endParaRPr/>
          </a:p>
        </p:txBody>
      </p:sp>
      <p:sp>
        <p:nvSpPr>
          <p:cNvPr id="69" name="Google Shape;69;p14"/>
          <p:cNvSpPr txBox="1"/>
          <p:nvPr>
            <p:ph idx="1" type="body"/>
          </p:nvPr>
        </p:nvSpPr>
        <p:spPr>
          <a:xfrm>
            <a:off x="311700" y="1524725"/>
            <a:ext cx="8520600" cy="3099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1100"/>
              <a:buNone/>
            </a:pPr>
            <a:r>
              <a:rPr lang="en"/>
              <a:t>I chose this topic because of interest in the safety of ingredients found in cosmetics. I am looking to learn how many products currently being sold have potentially hazardous chemicals in them.</a:t>
            </a:r>
            <a:endParaRPr/>
          </a:p>
          <a:p>
            <a:pPr indent="0" lvl="0" marL="0" rtl="0" algn="l">
              <a:lnSpc>
                <a:spcPct val="100000"/>
              </a:lnSpc>
              <a:spcBef>
                <a:spcPts val="1600"/>
              </a:spcBef>
              <a:spcAft>
                <a:spcPts val="1600"/>
              </a:spcAft>
              <a:buClr>
                <a:schemeClr val="dk2"/>
              </a:buClr>
              <a:buSzPts val="1100"/>
              <a:buNone/>
            </a:pPr>
            <a:r>
              <a:rPr lang="en"/>
              <a:t>The goal is to also gather knowledge about the safety of specific ingredients found in products and to trace potentially hazardous chemicals back to specific brands that are selling them.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cxnSp>
        <p:nvCxnSpPr>
          <p:cNvPr id="74" name="Google Shape;74;p15"/>
          <p:cNvCxnSpPr/>
          <p:nvPr/>
        </p:nvCxnSpPr>
        <p:spPr>
          <a:xfrm>
            <a:off x="-6875" y="2900700"/>
            <a:ext cx="9150900" cy="0"/>
          </a:xfrm>
          <a:prstGeom prst="straightConnector1">
            <a:avLst/>
          </a:prstGeom>
          <a:noFill/>
          <a:ln cap="flat" cmpd="sng" w="19050">
            <a:solidFill>
              <a:schemeClr val="dk2"/>
            </a:solidFill>
            <a:prstDash val="solid"/>
            <a:round/>
            <a:headEnd len="sm" w="sm" type="none"/>
            <a:tailEnd len="sm" w="sm" type="none"/>
          </a:ln>
        </p:spPr>
      </p:cxnSp>
      <p:sp>
        <p:nvSpPr>
          <p:cNvPr id="75" name="Google Shape;75;p1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Method</a:t>
            </a:r>
            <a:endParaRPr/>
          </a:p>
        </p:txBody>
      </p:sp>
      <p:sp>
        <p:nvSpPr>
          <p:cNvPr id="76" name="Google Shape;76;p15"/>
          <p:cNvSpPr/>
          <p:nvPr/>
        </p:nvSpPr>
        <p:spPr>
          <a:xfrm>
            <a:off x="421176" y="2235693"/>
            <a:ext cx="1329900" cy="1329900"/>
          </a:xfrm>
          <a:prstGeom prst="ellipse">
            <a:avLst/>
          </a:prstGeom>
          <a:solidFill>
            <a:srgbClr val="3D8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5"/>
          <p:cNvSpPr txBox="1"/>
          <p:nvPr/>
        </p:nvSpPr>
        <p:spPr>
          <a:xfrm>
            <a:off x="421225" y="2596750"/>
            <a:ext cx="13299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ource Code Pro"/>
                <a:ea typeface="Source Code Pro"/>
                <a:cs typeface="Source Code Pro"/>
                <a:sym typeface="Source Code Pro"/>
              </a:rPr>
              <a:t>Clean the Data</a:t>
            </a:r>
            <a:endParaRPr sz="1800">
              <a:solidFill>
                <a:schemeClr val="lt1"/>
              </a:solidFill>
              <a:latin typeface="Source Code Pro"/>
              <a:ea typeface="Source Code Pro"/>
              <a:cs typeface="Source Code Pro"/>
              <a:sym typeface="Source Code Pro"/>
            </a:endParaRPr>
          </a:p>
        </p:txBody>
      </p:sp>
      <p:sp>
        <p:nvSpPr>
          <p:cNvPr id="78" name="Google Shape;78;p15"/>
          <p:cNvSpPr/>
          <p:nvPr/>
        </p:nvSpPr>
        <p:spPr>
          <a:xfrm>
            <a:off x="2253122" y="1423415"/>
            <a:ext cx="2954700" cy="2954700"/>
          </a:xfrm>
          <a:prstGeom prst="ellipse">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txBox="1"/>
          <p:nvPr/>
        </p:nvSpPr>
        <p:spPr>
          <a:xfrm>
            <a:off x="2253125" y="2596750"/>
            <a:ext cx="29547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Source Code Pro"/>
                <a:ea typeface="Source Code Pro"/>
                <a:cs typeface="Source Code Pro"/>
                <a:sym typeface="Source Code Pro"/>
              </a:rPr>
              <a:t>Data Analysis</a:t>
            </a:r>
            <a:endParaRPr sz="3000">
              <a:solidFill>
                <a:schemeClr val="lt1"/>
              </a:solidFill>
              <a:latin typeface="Source Code Pro"/>
              <a:ea typeface="Source Code Pro"/>
              <a:cs typeface="Source Code Pro"/>
              <a:sym typeface="Source Code Pro"/>
            </a:endParaRPr>
          </a:p>
        </p:txBody>
      </p:sp>
      <p:sp>
        <p:nvSpPr>
          <p:cNvPr id="80" name="Google Shape;80;p15"/>
          <p:cNvSpPr/>
          <p:nvPr/>
        </p:nvSpPr>
        <p:spPr>
          <a:xfrm>
            <a:off x="5709626" y="2147440"/>
            <a:ext cx="1506600" cy="1506600"/>
          </a:xfrm>
          <a:prstGeom prst="ellipse">
            <a:avLst/>
          </a:prstGeom>
          <a:solidFill>
            <a:srgbClr val="9FC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txBox="1"/>
          <p:nvPr/>
        </p:nvSpPr>
        <p:spPr>
          <a:xfrm>
            <a:off x="5709825" y="2596750"/>
            <a:ext cx="15066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Source Code Pro"/>
                <a:ea typeface="Source Code Pro"/>
                <a:cs typeface="Source Code Pro"/>
                <a:sym typeface="Source Code Pro"/>
              </a:rPr>
              <a:t>Gather Insights</a:t>
            </a:r>
            <a:endParaRPr sz="1800">
              <a:solidFill>
                <a:schemeClr val="lt1"/>
              </a:solidFill>
              <a:latin typeface="Source Code Pro"/>
              <a:ea typeface="Source Code Pro"/>
              <a:cs typeface="Source Code Pro"/>
              <a:sym typeface="Source Code Pro"/>
            </a:endParaRPr>
          </a:p>
        </p:txBody>
      </p:sp>
      <p:sp>
        <p:nvSpPr>
          <p:cNvPr id="82" name="Google Shape;82;p15"/>
          <p:cNvSpPr/>
          <p:nvPr/>
        </p:nvSpPr>
        <p:spPr>
          <a:xfrm>
            <a:off x="7718079" y="2394636"/>
            <a:ext cx="1012500" cy="1012200"/>
          </a:xfrm>
          <a:prstGeom prst="ellipse">
            <a:avLst/>
          </a:prstGeom>
          <a:solidFill>
            <a:srgbClr val="6FA8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txBox="1"/>
          <p:nvPr/>
        </p:nvSpPr>
        <p:spPr>
          <a:xfrm>
            <a:off x="7718425" y="2596750"/>
            <a:ext cx="1012500" cy="607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Source Code Pro"/>
                <a:ea typeface="Source Code Pro"/>
                <a:cs typeface="Source Code Pro"/>
                <a:sym typeface="Source Code Pro"/>
              </a:rPr>
              <a:t>Results</a:t>
            </a:r>
            <a:endParaRPr sz="1500">
              <a:solidFill>
                <a:schemeClr val="lt1"/>
              </a:solidFill>
              <a:latin typeface="Source Code Pro"/>
              <a:ea typeface="Source Code Pro"/>
              <a:cs typeface="Source Code Pro"/>
              <a:sym typeface="Source Code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Finding and Cleaning the Data</a:t>
            </a:r>
            <a:endParaRPr/>
          </a:p>
        </p:txBody>
      </p:sp>
      <p:sp>
        <p:nvSpPr>
          <p:cNvPr id="89" name="Google Shape;89;p16"/>
          <p:cNvSpPr txBox="1"/>
          <p:nvPr>
            <p:ph idx="1" type="body"/>
          </p:nvPr>
        </p:nvSpPr>
        <p:spPr>
          <a:xfrm>
            <a:off x="149475" y="1618204"/>
            <a:ext cx="2808000" cy="2950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“Chemicals in Cosmetics” dataset from HealthData.gov</a:t>
            </a:r>
            <a:endParaRPr/>
          </a:p>
          <a:p>
            <a:pPr indent="-304800" lvl="0" marL="457200" rtl="0" algn="l">
              <a:spcBef>
                <a:spcPts val="1000"/>
              </a:spcBef>
              <a:spcAft>
                <a:spcPts val="0"/>
              </a:spcAft>
              <a:buSzPts val="1200"/>
              <a:buChar char="●"/>
            </a:pPr>
            <a:r>
              <a:rPr lang="en"/>
              <a:t>Cosmeticsinfo.gov’s </a:t>
            </a:r>
            <a:r>
              <a:rPr lang="en"/>
              <a:t>alphabetized</a:t>
            </a:r>
            <a:r>
              <a:rPr lang="en"/>
              <a:t> ingredients list</a:t>
            </a:r>
            <a:endParaRPr/>
          </a:p>
          <a:p>
            <a:pPr indent="0" lvl="0" marL="0" rtl="0" algn="l">
              <a:spcBef>
                <a:spcPts val="1000"/>
              </a:spcBef>
              <a:spcAft>
                <a:spcPts val="1600"/>
              </a:spcAft>
              <a:buNone/>
            </a:pPr>
            <a:r>
              <a:t/>
            </a:r>
            <a:endParaRPr/>
          </a:p>
        </p:txBody>
      </p:sp>
      <p:pic>
        <p:nvPicPr>
          <p:cNvPr descr="Open Chromebook laptop computer" id="90" name="Google Shape;90;p16"/>
          <p:cNvPicPr preferRelativeResize="0"/>
          <p:nvPr/>
        </p:nvPicPr>
        <p:blipFill>
          <a:blip r:embed="rId3">
            <a:alphaModFix/>
          </a:blip>
          <a:stretch>
            <a:fillRect/>
          </a:stretch>
        </p:blipFill>
        <p:spPr>
          <a:xfrm>
            <a:off x="3119700" y="697325"/>
            <a:ext cx="5925250" cy="3592674"/>
          </a:xfrm>
          <a:prstGeom prst="rect">
            <a:avLst/>
          </a:prstGeom>
          <a:noFill/>
          <a:ln>
            <a:noFill/>
          </a:ln>
        </p:spPr>
      </p:pic>
      <p:pic>
        <p:nvPicPr>
          <p:cNvPr id="91" name="Google Shape;91;p16"/>
          <p:cNvPicPr preferRelativeResize="0"/>
          <p:nvPr/>
        </p:nvPicPr>
        <p:blipFill rotWithShape="1">
          <a:blip r:embed="rId4">
            <a:alphaModFix/>
          </a:blip>
          <a:srcRect b="2380" l="0" r="0" t="2380"/>
          <a:stretch/>
        </p:blipFill>
        <p:spPr>
          <a:xfrm>
            <a:off x="3838876" y="1001690"/>
            <a:ext cx="4388908" cy="253085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Finding and Cleaning the Data</a:t>
            </a:r>
            <a:endParaRPr/>
          </a:p>
        </p:txBody>
      </p:sp>
      <p:sp>
        <p:nvSpPr>
          <p:cNvPr id="97" name="Google Shape;97;p17"/>
          <p:cNvSpPr txBox="1"/>
          <p:nvPr>
            <p:ph idx="1" type="body"/>
          </p:nvPr>
        </p:nvSpPr>
        <p:spPr>
          <a:xfrm>
            <a:off x="311700" y="1250700"/>
            <a:ext cx="2808000" cy="264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000"/>
          </a:p>
          <a:p>
            <a:pPr indent="-304800" lvl="0" marL="171450" rtl="0" algn="l">
              <a:lnSpc>
                <a:spcPct val="100000"/>
              </a:lnSpc>
              <a:spcBef>
                <a:spcPts val="1600"/>
              </a:spcBef>
              <a:spcAft>
                <a:spcPts val="0"/>
              </a:spcAft>
              <a:buSzPts val="1200"/>
              <a:buChar char="●"/>
            </a:pPr>
            <a:r>
              <a:rPr lang="en" sz="1000"/>
              <a:t>Significant number of empty strings. To fix, we must fill those empty strings with "Unknown" or "None" where they fit appropriately.</a:t>
            </a:r>
            <a:endParaRPr sz="1000"/>
          </a:p>
          <a:p>
            <a:pPr indent="-304800" lvl="0" marL="171450" rtl="0" algn="l">
              <a:lnSpc>
                <a:spcPct val="100000"/>
              </a:lnSpc>
              <a:spcBef>
                <a:spcPts val="1600"/>
              </a:spcBef>
              <a:spcAft>
                <a:spcPts val="1600"/>
              </a:spcAft>
              <a:buSzPts val="1200"/>
              <a:buChar char="●"/>
            </a:pPr>
            <a:r>
              <a:rPr lang="en" sz="1000"/>
              <a:t>Significant duplicate rows. We must use .drop_duplicates() method to fix.</a:t>
            </a:r>
            <a:endParaRPr sz="1000"/>
          </a:p>
        </p:txBody>
      </p:sp>
      <p:pic>
        <p:nvPicPr>
          <p:cNvPr descr="Open Chromebook laptop computer" id="98" name="Google Shape;98;p17"/>
          <p:cNvPicPr preferRelativeResize="0"/>
          <p:nvPr/>
        </p:nvPicPr>
        <p:blipFill>
          <a:blip r:embed="rId3">
            <a:alphaModFix/>
          </a:blip>
          <a:stretch>
            <a:fillRect/>
          </a:stretch>
        </p:blipFill>
        <p:spPr>
          <a:xfrm>
            <a:off x="3043500" y="697325"/>
            <a:ext cx="5925250" cy="3491161"/>
          </a:xfrm>
          <a:prstGeom prst="rect">
            <a:avLst/>
          </a:prstGeom>
          <a:noFill/>
          <a:ln>
            <a:noFill/>
          </a:ln>
        </p:spPr>
      </p:pic>
      <p:pic>
        <p:nvPicPr>
          <p:cNvPr id="99" name="Google Shape;99;p17"/>
          <p:cNvPicPr preferRelativeResize="0"/>
          <p:nvPr/>
        </p:nvPicPr>
        <p:blipFill rotWithShape="1">
          <a:blip r:embed="rId4">
            <a:alphaModFix/>
          </a:blip>
          <a:srcRect b="19865" l="1273" r="0" t="-784"/>
          <a:stretch/>
        </p:blipFill>
        <p:spPr>
          <a:xfrm>
            <a:off x="3818567" y="993101"/>
            <a:ext cx="4333026" cy="2459343"/>
          </a:xfrm>
          <a:prstGeom prst="rect">
            <a:avLst/>
          </a:prstGeom>
          <a:noFill/>
          <a:ln>
            <a:noFill/>
          </a:ln>
        </p:spPr>
      </p:pic>
      <p:sp>
        <p:nvSpPr>
          <p:cNvPr id="100" name="Google Shape;100;p17"/>
          <p:cNvSpPr/>
          <p:nvPr/>
        </p:nvSpPr>
        <p:spPr>
          <a:xfrm rot="8766373">
            <a:off x="7467881" y="1147577"/>
            <a:ext cx="1497700" cy="181388"/>
          </a:xfrm>
          <a:prstGeom prst="rightArrow">
            <a:avLst>
              <a:gd fmla="val 50000" name="adj1"/>
              <a:gd fmla="val 50000" name="adj2"/>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Finding and Cleaning the Data</a:t>
            </a:r>
            <a:endParaRPr/>
          </a:p>
        </p:txBody>
      </p:sp>
      <p:pic>
        <p:nvPicPr>
          <p:cNvPr descr="Open Chromebook laptop computer" id="106" name="Google Shape;106;p18"/>
          <p:cNvPicPr preferRelativeResize="0"/>
          <p:nvPr/>
        </p:nvPicPr>
        <p:blipFill>
          <a:blip r:embed="rId3">
            <a:alphaModFix/>
          </a:blip>
          <a:stretch>
            <a:fillRect/>
          </a:stretch>
        </p:blipFill>
        <p:spPr>
          <a:xfrm>
            <a:off x="-202175" y="1616100"/>
            <a:ext cx="6175300" cy="3673224"/>
          </a:xfrm>
          <a:prstGeom prst="rect">
            <a:avLst/>
          </a:prstGeom>
          <a:noFill/>
          <a:ln>
            <a:noFill/>
          </a:ln>
        </p:spPr>
      </p:pic>
      <p:pic>
        <p:nvPicPr>
          <p:cNvPr id="107" name="Google Shape;107;p18"/>
          <p:cNvPicPr preferRelativeResize="0"/>
          <p:nvPr/>
        </p:nvPicPr>
        <p:blipFill rotWithShape="1">
          <a:blip r:embed="rId4">
            <a:alphaModFix/>
          </a:blip>
          <a:srcRect b="0" l="0" r="10968" t="0"/>
          <a:stretch/>
        </p:blipFill>
        <p:spPr>
          <a:xfrm>
            <a:off x="562916" y="1927301"/>
            <a:ext cx="4515879" cy="2587597"/>
          </a:xfrm>
          <a:prstGeom prst="rect">
            <a:avLst/>
          </a:prstGeom>
          <a:noFill/>
          <a:ln>
            <a:noFill/>
          </a:ln>
        </p:spPr>
      </p:pic>
      <p:pic>
        <p:nvPicPr>
          <p:cNvPr id="108" name="Google Shape;108;p18"/>
          <p:cNvPicPr preferRelativeResize="0"/>
          <p:nvPr/>
        </p:nvPicPr>
        <p:blipFill>
          <a:blip r:embed="rId5">
            <a:alphaModFix/>
          </a:blip>
          <a:stretch>
            <a:fillRect/>
          </a:stretch>
        </p:blipFill>
        <p:spPr>
          <a:xfrm>
            <a:off x="4007125" y="197825"/>
            <a:ext cx="4885727" cy="3255151"/>
          </a:xfrm>
          <a:prstGeom prst="rect">
            <a:avLst/>
          </a:prstGeom>
          <a:noFill/>
          <a:ln>
            <a:noFill/>
          </a:ln>
        </p:spPr>
      </p:pic>
      <p:sp>
        <p:nvSpPr>
          <p:cNvPr id="109" name="Google Shape;109;p18"/>
          <p:cNvSpPr txBox="1"/>
          <p:nvPr/>
        </p:nvSpPr>
        <p:spPr>
          <a:xfrm>
            <a:off x="6239950" y="3603475"/>
            <a:ext cx="2729100" cy="1641900"/>
          </a:xfrm>
          <a:prstGeom prst="rect">
            <a:avLst/>
          </a:prstGeom>
          <a:noFill/>
          <a:ln>
            <a:noFill/>
          </a:ln>
        </p:spPr>
        <p:txBody>
          <a:bodyPr anchorCtr="0" anchor="t" bIns="91425" lIns="91425" spcFirstLastPara="1" rIns="91425" wrap="square" tIns="91425">
            <a:spAutoFit/>
          </a:bodyPr>
          <a:lstStyle/>
          <a:p>
            <a:pPr indent="-190500" lvl="0" marL="171450" rtl="0" algn="l">
              <a:spcBef>
                <a:spcPts val="0"/>
              </a:spcBef>
              <a:spcAft>
                <a:spcPts val="0"/>
              </a:spcAft>
              <a:buClr>
                <a:schemeClr val="dk2"/>
              </a:buClr>
              <a:buSzPts val="1200"/>
              <a:buFont typeface="Source Code Pro"/>
              <a:buChar char="●"/>
            </a:pPr>
            <a:r>
              <a:rPr lang="en" sz="1000">
                <a:solidFill>
                  <a:schemeClr val="dk2"/>
                </a:solidFill>
                <a:latin typeface="Source Code Pro"/>
                <a:ea typeface="Source Code Pro"/>
                <a:cs typeface="Source Code Pro"/>
                <a:sym typeface="Source Code Pro"/>
              </a:rPr>
              <a:t>S</a:t>
            </a:r>
            <a:r>
              <a:rPr lang="en" sz="1000">
                <a:solidFill>
                  <a:schemeClr val="dk2"/>
                </a:solidFill>
                <a:latin typeface="Source Code Pro"/>
                <a:ea typeface="Source Code Pro"/>
                <a:cs typeface="Source Code Pro"/>
                <a:sym typeface="Source Code Pro"/>
              </a:rPr>
              <a:t>ome indices have multiple pages while others did not. </a:t>
            </a:r>
            <a:endParaRPr sz="1000">
              <a:solidFill>
                <a:schemeClr val="dk2"/>
              </a:solidFill>
              <a:latin typeface="Source Code Pro"/>
              <a:ea typeface="Source Code Pro"/>
              <a:cs typeface="Source Code Pro"/>
              <a:sym typeface="Source Code Pro"/>
            </a:endParaRPr>
          </a:p>
          <a:p>
            <a:pPr indent="-190500" lvl="0" marL="171450" rtl="0" algn="l">
              <a:spcBef>
                <a:spcPts val="1600"/>
              </a:spcBef>
              <a:spcAft>
                <a:spcPts val="0"/>
              </a:spcAft>
              <a:buClr>
                <a:schemeClr val="dk2"/>
              </a:buClr>
              <a:buSzPts val="1200"/>
              <a:buFont typeface="Source Code Pro"/>
              <a:buChar char="●"/>
            </a:pPr>
            <a:r>
              <a:rPr lang="en" sz="1000">
                <a:solidFill>
                  <a:schemeClr val="dk2"/>
                </a:solidFill>
                <a:latin typeface="Source Code Pro"/>
                <a:ea typeface="Source Code Pro"/>
                <a:cs typeface="Source Code Pro"/>
                <a:sym typeface="Source Code Pro"/>
              </a:rPr>
              <a:t>Conditionals were used to ensure the code would run for each case.</a:t>
            </a:r>
            <a:endParaRPr sz="1000">
              <a:solidFill>
                <a:schemeClr val="dk2"/>
              </a:solidFill>
              <a:latin typeface="Source Code Pro"/>
              <a:ea typeface="Source Code Pro"/>
              <a:cs typeface="Source Code Pro"/>
              <a:sym typeface="Source Code Pro"/>
            </a:endParaRPr>
          </a:p>
          <a:p>
            <a:pPr indent="0" lvl="0" marL="0" rtl="0" algn="l">
              <a:spcBef>
                <a:spcPts val="1600"/>
              </a:spcBef>
              <a:spcAft>
                <a:spcPts val="0"/>
              </a:spcAft>
              <a:buNone/>
            </a:pPr>
            <a:r>
              <a:t/>
            </a:r>
            <a:endParaRPr>
              <a:latin typeface="Source Code Pro"/>
              <a:ea typeface="Source Code Pro"/>
              <a:cs typeface="Source Code Pro"/>
              <a:sym typeface="Source Code Pro"/>
            </a:endParaRPr>
          </a:p>
        </p:txBody>
      </p:sp>
      <p:sp>
        <p:nvSpPr>
          <p:cNvPr id="110" name="Google Shape;110;p18"/>
          <p:cNvSpPr/>
          <p:nvPr/>
        </p:nvSpPr>
        <p:spPr>
          <a:xfrm>
            <a:off x="6030250" y="3565300"/>
            <a:ext cx="2862600" cy="1278600"/>
          </a:xfrm>
          <a:prstGeom prst="rect">
            <a:avLst/>
          </a:prstGeom>
          <a:no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311700" y="5713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116" name="Google Shape;116;p19"/>
          <p:cNvSpPr txBox="1"/>
          <p:nvPr>
            <p:ph idx="1" type="body"/>
          </p:nvPr>
        </p:nvSpPr>
        <p:spPr>
          <a:xfrm>
            <a:off x="159300" y="1503900"/>
            <a:ext cx="4020900" cy="2950800"/>
          </a:xfrm>
          <a:prstGeom prst="rect">
            <a:avLst/>
          </a:prstGeom>
        </p:spPr>
        <p:txBody>
          <a:bodyPr anchorCtr="0" anchor="t" bIns="91425" lIns="91425" spcFirstLastPara="1" rIns="91425" wrap="square" tIns="91425">
            <a:noAutofit/>
          </a:bodyPr>
          <a:lstStyle/>
          <a:p>
            <a:pPr indent="-292100" lvl="0" marL="228600" rtl="0" algn="l">
              <a:spcBef>
                <a:spcPts val="0"/>
              </a:spcBef>
              <a:spcAft>
                <a:spcPts val="0"/>
              </a:spcAft>
              <a:buSzPts val="1000"/>
              <a:buChar char="●"/>
            </a:pPr>
            <a:r>
              <a:rPr lang="en" sz="1000"/>
              <a:t>Insight 1 identifies currently available products and discontinued products by chemical. </a:t>
            </a:r>
            <a:endParaRPr sz="1000"/>
          </a:p>
          <a:p>
            <a:pPr indent="-292100" lvl="0" marL="228600" rtl="0" algn="l">
              <a:spcBef>
                <a:spcPts val="1600"/>
              </a:spcBef>
              <a:spcAft>
                <a:spcPts val="0"/>
              </a:spcAft>
              <a:buSzPts val="1000"/>
              <a:buChar char="●"/>
            </a:pPr>
            <a:r>
              <a:rPr lang="en" sz="1000"/>
              <a:t>It can be inferred that the “percent discontinued” is proportional to the safety of the chemical. </a:t>
            </a:r>
            <a:endParaRPr sz="1000"/>
          </a:p>
          <a:p>
            <a:pPr indent="-292100" lvl="0" marL="228600" rtl="0" algn="l">
              <a:spcBef>
                <a:spcPts val="1600"/>
              </a:spcBef>
              <a:spcAft>
                <a:spcPts val="1600"/>
              </a:spcAft>
              <a:buSzPts val="1000"/>
              <a:buChar char="●"/>
            </a:pPr>
            <a:r>
              <a:rPr lang="en" sz="1000"/>
              <a:t>The chemicals are sorted by number of products still sold since they are the most prevalent in cosmetics today. </a:t>
            </a:r>
            <a:endParaRPr sz="1000"/>
          </a:p>
        </p:txBody>
      </p:sp>
      <p:pic>
        <p:nvPicPr>
          <p:cNvPr descr="Open Chromebook laptop computer" id="117" name="Google Shape;117;p19"/>
          <p:cNvPicPr preferRelativeResize="0"/>
          <p:nvPr/>
        </p:nvPicPr>
        <p:blipFill>
          <a:blip r:embed="rId3">
            <a:alphaModFix/>
          </a:blip>
          <a:stretch>
            <a:fillRect/>
          </a:stretch>
        </p:blipFill>
        <p:spPr>
          <a:xfrm>
            <a:off x="4130500" y="506500"/>
            <a:ext cx="4874550" cy="3079376"/>
          </a:xfrm>
          <a:prstGeom prst="rect">
            <a:avLst/>
          </a:prstGeom>
          <a:noFill/>
          <a:ln>
            <a:noFill/>
          </a:ln>
        </p:spPr>
      </p:pic>
      <p:pic>
        <p:nvPicPr>
          <p:cNvPr id="118" name="Google Shape;118;p19"/>
          <p:cNvPicPr preferRelativeResize="0"/>
          <p:nvPr/>
        </p:nvPicPr>
        <p:blipFill rotWithShape="1">
          <a:blip r:embed="rId4">
            <a:alphaModFix/>
          </a:blip>
          <a:srcRect b="0" l="15258" r="2532" t="0"/>
          <a:stretch/>
        </p:blipFill>
        <p:spPr>
          <a:xfrm>
            <a:off x="4711525" y="755361"/>
            <a:ext cx="3666844" cy="2235215"/>
          </a:xfrm>
          <a:prstGeom prst="rect">
            <a:avLst/>
          </a:prstGeom>
          <a:noFill/>
          <a:ln>
            <a:noFill/>
          </a:ln>
        </p:spPr>
      </p:pic>
      <p:sp>
        <p:nvSpPr>
          <p:cNvPr id="119" name="Google Shape;119;p19"/>
          <p:cNvSpPr txBox="1"/>
          <p:nvPr/>
        </p:nvSpPr>
        <p:spPr>
          <a:xfrm>
            <a:off x="4636925" y="3641925"/>
            <a:ext cx="3317100" cy="526800"/>
          </a:xfrm>
          <a:prstGeom prst="rect">
            <a:avLst/>
          </a:prstGeom>
          <a:noFill/>
          <a:ln>
            <a:noFill/>
          </a:ln>
        </p:spPr>
        <p:txBody>
          <a:bodyPr anchorCtr="0" anchor="t" bIns="91425" lIns="91425" spcFirstLastPara="1" rIns="91425" wrap="square" tIns="91425">
            <a:noAutofit/>
          </a:bodyPr>
          <a:lstStyle/>
          <a:p>
            <a:pPr indent="0" lvl="0" marL="457200" rtl="0" algn="ctr">
              <a:lnSpc>
                <a:spcPct val="115000"/>
              </a:lnSpc>
              <a:spcBef>
                <a:spcPts val="0"/>
              </a:spcBef>
              <a:spcAft>
                <a:spcPts val="0"/>
              </a:spcAft>
              <a:buNone/>
            </a:pPr>
            <a:r>
              <a:rPr lang="en" sz="1000">
                <a:solidFill>
                  <a:schemeClr val="dk2"/>
                </a:solidFill>
                <a:latin typeface="Source Code Pro"/>
                <a:ea typeface="Source Code Pro"/>
                <a:cs typeface="Source Code Pro"/>
                <a:sym typeface="Source Code Pro"/>
              </a:rPr>
              <a:t>Doing this also indicates that the chemicals located further down on the table are never or rarely sold which can indicate its danger.</a:t>
            </a:r>
            <a:endParaRPr sz="1000">
              <a:solidFill>
                <a:schemeClr val="dk2"/>
              </a:solidFill>
              <a:latin typeface="Source Code Pro"/>
              <a:ea typeface="Source Code Pro"/>
              <a:cs typeface="Source Code Pro"/>
              <a:sym typeface="Source Code Pro"/>
            </a:endParaRPr>
          </a:p>
          <a:p>
            <a:pPr indent="0" lvl="0" marL="0" rtl="0" algn="l">
              <a:spcBef>
                <a:spcPts val="1600"/>
              </a:spcBef>
              <a:spcAft>
                <a:spcPts val="0"/>
              </a:spcAft>
              <a:buNone/>
            </a:pPr>
            <a:r>
              <a:t/>
            </a:r>
            <a:endParaRPr>
              <a:latin typeface="Source Code Pro"/>
              <a:ea typeface="Source Code Pro"/>
              <a:cs typeface="Source Code Pro"/>
              <a:sym typeface="Source Code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0"/>
          <p:cNvSpPr txBox="1"/>
          <p:nvPr>
            <p:ph type="title"/>
          </p:nvPr>
        </p:nvSpPr>
        <p:spPr>
          <a:xfrm>
            <a:off x="300500" y="5827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125" name="Google Shape;125;p20"/>
          <p:cNvSpPr txBox="1"/>
          <p:nvPr>
            <p:ph idx="1" type="body"/>
          </p:nvPr>
        </p:nvSpPr>
        <p:spPr>
          <a:xfrm>
            <a:off x="159300" y="1580100"/>
            <a:ext cx="3146400" cy="2950800"/>
          </a:xfrm>
          <a:prstGeom prst="rect">
            <a:avLst/>
          </a:prstGeom>
        </p:spPr>
        <p:txBody>
          <a:bodyPr anchorCtr="0" anchor="t" bIns="91425" lIns="91425" spcFirstLastPara="1" rIns="91425" wrap="square" tIns="91425">
            <a:noAutofit/>
          </a:bodyPr>
          <a:lstStyle/>
          <a:p>
            <a:pPr indent="-285750" lvl="0" marL="228600" rtl="0" algn="l">
              <a:spcBef>
                <a:spcPts val="0"/>
              </a:spcBef>
              <a:spcAft>
                <a:spcPts val="0"/>
              </a:spcAft>
              <a:buSzPts val="900"/>
              <a:buChar char="●"/>
            </a:pPr>
            <a:r>
              <a:rPr lang="en" sz="900"/>
              <a:t>Insight 2 serves as connection between the cleaned "chemincos.csv" (chemicals in cosmetics) file and the web. This analysis chooses the 10 most common chemicals found in products still being sold (found from the insight(1)) and uses those chemical names to find matching chemicals on the cosmeticsinfo.org website. </a:t>
            </a:r>
            <a:endParaRPr sz="900"/>
          </a:p>
          <a:p>
            <a:pPr indent="-285750" lvl="0" marL="228600" rtl="0" algn="l">
              <a:spcBef>
                <a:spcPts val="1600"/>
              </a:spcBef>
              <a:spcAft>
                <a:spcPts val="1600"/>
              </a:spcAft>
              <a:buSzPts val="900"/>
              <a:buChar char="●"/>
            </a:pPr>
            <a:r>
              <a:rPr lang="en" sz="900"/>
              <a:t>It then returns a definition and safety info and quick way to see if the chemical is safe by checking if key words such as "approved", "allowed" and "permitted" are contained in the safety info. If not you can read the safety info or use the link.</a:t>
            </a:r>
            <a:endParaRPr sz="900"/>
          </a:p>
        </p:txBody>
      </p:sp>
      <p:pic>
        <p:nvPicPr>
          <p:cNvPr descr="Open Chromebook laptop computer" id="126" name="Google Shape;126;p20"/>
          <p:cNvPicPr preferRelativeResize="0"/>
          <p:nvPr/>
        </p:nvPicPr>
        <p:blipFill>
          <a:blip r:embed="rId3">
            <a:alphaModFix/>
          </a:blip>
          <a:stretch>
            <a:fillRect/>
          </a:stretch>
        </p:blipFill>
        <p:spPr>
          <a:xfrm>
            <a:off x="3153900" y="887500"/>
            <a:ext cx="6022675" cy="3686749"/>
          </a:xfrm>
          <a:prstGeom prst="rect">
            <a:avLst/>
          </a:prstGeom>
          <a:noFill/>
          <a:ln>
            <a:noFill/>
          </a:ln>
        </p:spPr>
      </p:pic>
      <p:pic>
        <p:nvPicPr>
          <p:cNvPr id="127" name="Google Shape;127;p20"/>
          <p:cNvPicPr preferRelativeResize="0"/>
          <p:nvPr/>
        </p:nvPicPr>
        <p:blipFill rotWithShape="1">
          <a:blip r:embed="rId4">
            <a:alphaModFix/>
          </a:blip>
          <a:srcRect b="25362" l="5032" r="19745" t="12429"/>
          <a:stretch/>
        </p:blipFill>
        <p:spPr>
          <a:xfrm>
            <a:off x="3871776" y="1185447"/>
            <a:ext cx="4530514" cy="267608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300500" y="5827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133" name="Google Shape;133;p21"/>
          <p:cNvSpPr txBox="1"/>
          <p:nvPr>
            <p:ph idx="1" type="body"/>
          </p:nvPr>
        </p:nvSpPr>
        <p:spPr>
          <a:xfrm>
            <a:off x="159300" y="1580100"/>
            <a:ext cx="3576600" cy="2950800"/>
          </a:xfrm>
          <a:prstGeom prst="rect">
            <a:avLst/>
          </a:prstGeom>
        </p:spPr>
        <p:txBody>
          <a:bodyPr anchorCtr="0" anchor="t" bIns="91425" lIns="91425" spcFirstLastPara="1" rIns="91425" wrap="square" tIns="91425">
            <a:noAutofit/>
          </a:bodyPr>
          <a:lstStyle/>
          <a:p>
            <a:pPr indent="-285750" lvl="0" marL="228600" rtl="0" algn="l">
              <a:spcBef>
                <a:spcPts val="0"/>
              </a:spcBef>
              <a:spcAft>
                <a:spcPts val="0"/>
              </a:spcAft>
              <a:buSzPts val="900"/>
              <a:buChar char="●"/>
            </a:pPr>
            <a:r>
              <a:rPr lang="en" sz="900"/>
              <a:t>Insight 3 finds the number of products each brand has that contains a certain "most common" chemical. We created a Total Products column </a:t>
            </a:r>
            <a:r>
              <a:rPr lang="en" sz="900"/>
              <a:t>(not pictured)</a:t>
            </a:r>
            <a:r>
              <a:rPr lang="en" sz="900"/>
              <a:t> that sums the products of each brand with these chemicals. </a:t>
            </a:r>
            <a:endParaRPr sz="900"/>
          </a:p>
          <a:p>
            <a:pPr indent="-285750" lvl="0" marL="228600" rtl="0" algn="l">
              <a:spcBef>
                <a:spcPts val="1600"/>
              </a:spcBef>
              <a:spcAft>
                <a:spcPts val="0"/>
              </a:spcAft>
              <a:buSzPts val="900"/>
              <a:buChar char="●"/>
            </a:pPr>
            <a:r>
              <a:rPr lang="en" sz="900"/>
              <a:t>From this insight we are able to see which brands use which chemicals and which brands have the most products with chemicals by ordering our total products column as descending. </a:t>
            </a:r>
            <a:endParaRPr sz="900"/>
          </a:p>
          <a:p>
            <a:pPr indent="-285750" lvl="0" marL="228600" rtl="0" algn="l">
              <a:spcBef>
                <a:spcPts val="1600"/>
              </a:spcBef>
              <a:spcAft>
                <a:spcPts val="1600"/>
              </a:spcAft>
              <a:buSzPts val="900"/>
              <a:buChar char="●"/>
            </a:pPr>
            <a:r>
              <a:rPr lang="en" sz="900"/>
              <a:t>This insight is helpful with deciphering which brand you should look more closely at their ingredients. If they are high on the list they sell many products with one or more chemicals in it.</a:t>
            </a:r>
            <a:endParaRPr sz="900"/>
          </a:p>
        </p:txBody>
      </p:sp>
      <p:pic>
        <p:nvPicPr>
          <p:cNvPr descr="Open Chromebook laptop computer" id="134" name="Google Shape;134;p21"/>
          <p:cNvPicPr preferRelativeResize="0"/>
          <p:nvPr/>
        </p:nvPicPr>
        <p:blipFill>
          <a:blip r:embed="rId3">
            <a:alphaModFix/>
          </a:blip>
          <a:stretch>
            <a:fillRect/>
          </a:stretch>
        </p:blipFill>
        <p:spPr>
          <a:xfrm>
            <a:off x="3659700" y="582700"/>
            <a:ext cx="5345349" cy="3272126"/>
          </a:xfrm>
          <a:prstGeom prst="rect">
            <a:avLst/>
          </a:prstGeom>
          <a:noFill/>
          <a:ln>
            <a:noFill/>
          </a:ln>
        </p:spPr>
      </p:pic>
      <p:pic>
        <p:nvPicPr>
          <p:cNvPr id="135" name="Google Shape;135;p21"/>
          <p:cNvPicPr preferRelativeResize="0"/>
          <p:nvPr/>
        </p:nvPicPr>
        <p:blipFill rotWithShape="1">
          <a:blip r:embed="rId4">
            <a:alphaModFix/>
          </a:blip>
          <a:srcRect b="-2913" l="0" r="0" t="3470"/>
          <a:stretch/>
        </p:blipFill>
        <p:spPr>
          <a:xfrm>
            <a:off x="4296842" y="847138"/>
            <a:ext cx="4021000" cy="2375127"/>
          </a:xfrm>
          <a:prstGeom prst="rect">
            <a:avLst/>
          </a:prstGeom>
          <a:noFill/>
          <a:ln>
            <a:noFill/>
          </a:ln>
        </p:spPr>
      </p:pic>
      <p:pic>
        <p:nvPicPr>
          <p:cNvPr id="136" name="Google Shape;136;p21"/>
          <p:cNvPicPr preferRelativeResize="0"/>
          <p:nvPr/>
        </p:nvPicPr>
        <p:blipFill>
          <a:blip r:embed="rId5">
            <a:alphaModFix/>
          </a:blip>
          <a:stretch>
            <a:fillRect/>
          </a:stretch>
        </p:blipFill>
        <p:spPr>
          <a:xfrm>
            <a:off x="3848588" y="4095225"/>
            <a:ext cx="4967576" cy="694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